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738" r:id="rId2"/>
    <p:sldId id="4673" r:id="rId3"/>
    <p:sldId id="4737" r:id="rId4"/>
    <p:sldId id="4740" r:id="rId5"/>
    <p:sldId id="4739" r:id="rId6"/>
    <p:sldId id="4681" r:id="rId7"/>
    <p:sldId id="4680" r:id="rId8"/>
    <p:sldId id="4741" r:id="rId9"/>
    <p:sldId id="4691" r:id="rId10"/>
    <p:sldId id="4602" r:id="rId11"/>
    <p:sldId id="4692" r:id="rId12"/>
    <p:sldId id="4610" r:id="rId13"/>
    <p:sldId id="4624" r:id="rId14"/>
    <p:sldId id="4703" r:id="rId15"/>
    <p:sldId id="4625" r:id="rId16"/>
    <p:sldId id="4746" r:id="rId17"/>
    <p:sldId id="4623" r:id="rId18"/>
    <p:sldId id="4620" r:id="rId19"/>
    <p:sldId id="4605" r:id="rId20"/>
    <p:sldId id="4606" r:id="rId21"/>
    <p:sldId id="4706" r:id="rId22"/>
    <p:sldId id="4303" r:id="rId23"/>
    <p:sldId id="27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E3132-7CAE-DB9A-5490-526F26DEB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8427EE-2643-D958-B5D9-FBBAEEDBC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137458-1610-D9EE-4BD7-5920DE04F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612ED-99E7-0A77-296C-C22DB3598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7E27E7-EDF6-0A22-27D1-D1098BA39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37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5F29B-464A-E474-59F4-1DBC0061B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240809-CBB0-1AC2-1F85-684C848A84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B58B2-95DF-2F90-5F15-D95B19F46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53F5E0-CEB3-6A8D-8C65-4BE0B885D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B5526-E8DF-19C6-55A4-D98668394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197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D3F206-3943-F5FC-3549-20EF4829DE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F5419-09DC-CC8F-38DF-FB424057F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91D3-A228-9B69-73F3-2BE8132C6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F91F0-D5FA-A29E-DB61-112E898A8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F7FE4-D136-6F50-FDA8-7E94970C6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159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B4568-3493-191B-5751-7F1CC48F5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E2FF-0808-4088-818A-2981486E2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1C5AA3-4350-8EF0-6F5B-CC8A5AB45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27D41A-505B-6837-9DE3-0EF351AC1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6BFFE-4638-E204-631D-E779470FD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60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4030F-3B4F-1444-95C7-2645ECE4D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941A85-5F02-E6FC-8A00-71D3DD4C7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E48EE-50FA-2BD0-0E3D-3D78AACCA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4179DE-A112-C282-89EC-3D66F63A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F4300-2E93-1F75-6EDF-5D8FDEBA0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355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130A-F3F8-7D02-2D71-4EC63E13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7FA2E8-CF6D-2729-2263-F2682E3B08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E9155A-D7CA-948E-F52C-8ECB44FF87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47BF7-DC91-EF15-1849-2F2688ED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D3D83-B12E-7457-41CA-B03F5C7FB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FFFB5F-2740-035B-A841-5F151F3E6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88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5BC6A-1F9B-E339-FCEA-51ED8358E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9D15F-A233-3965-BEBD-C98731926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98DB8C-8DD7-995C-3D89-BEB661FEAF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AF706-532A-5323-876C-46453E24CC7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C55DF7-79C4-F26A-C5B4-38D75BC218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94D6AA-FD88-5555-C864-2A278C2DB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36A048-E673-94F4-5D93-AE35AB08D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E812A6-AA4B-948A-42D4-4FE48FCE7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6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6984D-A2D9-D833-B038-BF71124F1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366B3C-F64A-C8B4-B12E-70735859D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158F-9BBF-5982-F4FB-BC0F479B2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2C73C-8F6D-C9F5-D1A3-09BCD2C6C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5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53D89-544D-0D2C-5B9A-49EA2F038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4BA906-B1D7-0B4E-480F-6811B5314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564EB-4470-DCDA-8825-7FB80CED5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84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3F829-95B7-B95B-F876-FDDAA19E9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380F6-BC7A-7F2D-9CB6-2459BBBCE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27F58-A0C0-A975-C8D3-0DCB788094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0B1A56-CFEA-CE37-61A2-34F2708E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E0210-B13A-7195-B7C4-79FA7581B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B540D-7759-6519-83AD-914884EBC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03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E6237-B855-02A4-B337-08116344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9BE770-8EB9-1D09-CD03-92842A787F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7B44B-C504-6CC7-2CBF-DBADF016F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DEBFA6-5F20-6B81-1E59-EB3262973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B1191-CD2B-1629-2A10-00BD48D10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A8CB9C-19AB-656B-55F9-BE8DB0A4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940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8E3611-A1E4-9BBA-8769-F07B701A2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270BB5-D84B-C16C-5E75-9D1F9A48D3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5FB9A6-B4AE-C5A2-52A0-CA1BFB719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123631-AE63-4342-AB88-1E8D217AAEDF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20C46-F8F6-C916-0EE4-828FBB5593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06C64-FA16-A1A3-8730-146093D07D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4827C-022C-4443-A2DE-880829F8E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1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vi-VN" sz="6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60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3E978190-C81B-0228-A290-11EC4390F5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22 </a:t>
            </a:r>
            <a:r>
              <a:rPr lang="en-US" sz="2000" dirty="0" err="1"/>
              <a:t>tháng</a:t>
            </a:r>
            <a:r>
              <a:rPr lang="en-US" sz="2000" dirty="0"/>
              <a:t> 02 </a:t>
            </a:r>
            <a:r>
              <a:rPr lang="en-US" sz="2000" dirty="0" err="1"/>
              <a:t>năm</a:t>
            </a:r>
            <a:r>
              <a:rPr lang="en-US" sz="2000" dirty="0"/>
              <a:t> 2025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535094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EE3-601F-DA97-76A9-B075710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210"/>
            <a:ext cx="10515600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B09A-867C-141D-CCF2-81F95CB1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312" y="1450936"/>
            <a:ext cx="3397488" cy="3549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860B8-FA3B-A3A0-A466-55AE617EB56E}"/>
              </a:ext>
            </a:extLst>
          </p:cNvPr>
          <p:cNvSpPr txBox="1"/>
          <p:nvPr/>
        </p:nvSpPr>
        <p:spPr>
          <a:xfrm>
            <a:off x="809172" y="1605291"/>
            <a:ext cx="6738258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Nguyên nhân do thiếu hụt enzyme phenylalanine hydroxylase.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Sự mất enzyme này dẫn đến suy giảm trí tuệ, tổn thương cơ quan, tư thế bất thường</a:t>
            </a:r>
            <a:r>
              <a:rPr lang="en-US" dirty="0">
                <a:latin typeface="Calibri Light" panose="020F03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Tần suất xảy ra PKU khác nhau giữa các nhóm dân tộc và các vùng địa lý trên toàn thế giới. Ở Hoa Kỳ, PKU xảy ra ở 1 trong 25.000 trẻ sơ sinh.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Hầu hết các trường hợp PKU được phát hiện ngay sau sinh bằng sàng lọc sơ sinh và điều trị được bắt đầu ngay lập tức. 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9A86F-7B2B-57E5-4808-837DF103EC39}"/>
              </a:ext>
            </a:extLst>
          </p:cNvPr>
          <p:cNvSpPr txBox="1"/>
          <p:nvPr/>
        </p:nvSpPr>
        <p:spPr>
          <a:xfrm>
            <a:off x="1103147" y="5524436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https://www.ncbi.nlm.nih.gov/books/NBK22253/</a:t>
            </a:r>
          </a:p>
        </p:txBody>
      </p:sp>
    </p:spTree>
    <p:extLst>
      <p:ext uri="{BB962C8B-B14F-4D97-AF65-F5344CB8AC3E}">
        <p14:creationId xmlns:p14="http://schemas.microsoft.com/office/powerpoint/2010/main" val="1132739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9515-F590-86D4-1D95-7A14B20B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06" y="1647297"/>
            <a:ext cx="5428342" cy="41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90124-1D1C-A63F-89C7-0539DBEBAA84}"/>
              </a:ext>
            </a:extLst>
          </p:cNvPr>
          <p:cNvSpPr txBox="1"/>
          <p:nvPr/>
        </p:nvSpPr>
        <p:spPr>
          <a:xfrm>
            <a:off x="1640177" y="5948432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https://medlineplus.gov/genetics/condition/phenylketonuria/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6576-ACC3-84D6-6786-FCFB024A8ED5}"/>
              </a:ext>
            </a:extLst>
          </p:cNvPr>
          <p:cNvSpPr txBox="1"/>
          <p:nvPr/>
        </p:nvSpPr>
        <p:spPr>
          <a:xfrm>
            <a:off x="7670867" y="2036958"/>
            <a:ext cx="338372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T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ên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khác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của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PKU</a:t>
            </a:r>
            <a:endParaRPr lang="en-US" b="1" i="0" dirty="0">
              <a:solidFill>
                <a:srgbClr val="444444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Folling's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PAH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 disease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40C5D-16EC-2274-E463-6E7B302C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289402"/>
            <a:ext cx="11126736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8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919-59E7-E937-2DA2-3E1AA4A5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583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dirty="0" err="1">
                <a:solidFill>
                  <a:srgbClr val="7030A0"/>
                </a:solidFill>
                <a:effectLst/>
              </a:rPr>
              <a:t>Trình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tự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gen PAH ở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người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- Homo sapiens (5053)</a:t>
            </a:r>
            <a:endParaRPr lang="en-US" sz="4000" b="1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A186C-F44F-64A9-B620-F613890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86"/>
          <a:stretch/>
        </p:blipFill>
        <p:spPr>
          <a:xfrm>
            <a:off x="849508" y="2362689"/>
            <a:ext cx="4542173" cy="3328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0D25F-DD05-9B22-0DC5-9467C26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" r="13880" b="3548"/>
          <a:stretch/>
        </p:blipFill>
        <p:spPr>
          <a:xfrm>
            <a:off x="5762235" y="3134513"/>
            <a:ext cx="6003416" cy="16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E350-3F7B-3371-1CC3-22D07A48D89A}"/>
              </a:ext>
            </a:extLst>
          </p:cNvPr>
          <p:cNvSpPr txBox="1"/>
          <p:nvPr/>
        </p:nvSpPr>
        <p:spPr>
          <a:xfrm>
            <a:off x="778151" y="1829264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Gene (Nucleotide)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50837-ED93-9AD3-5633-5D9D523DF12C}"/>
              </a:ext>
            </a:extLst>
          </p:cNvPr>
          <p:cNvSpPr txBox="1"/>
          <p:nvPr/>
        </p:nvSpPr>
        <p:spPr>
          <a:xfrm>
            <a:off x="6486207" y="5141001"/>
            <a:ext cx="48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https://www.genome.jp/entry/T01001:5053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0259-7701-87CA-C84D-E869F8042099}"/>
              </a:ext>
            </a:extLst>
          </p:cNvPr>
          <p:cNvSpPr txBox="1"/>
          <p:nvPr/>
        </p:nvSpPr>
        <p:spPr>
          <a:xfrm>
            <a:off x="5762235" y="2496558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Protein (Amino Acid)</a:t>
            </a:r>
          </a:p>
        </p:txBody>
      </p:sp>
    </p:spTree>
    <p:extLst>
      <p:ext uri="{BB962C8B-B14F-4D97-AF65-F5344CB8AC3E}">
        <p14:creationId xmlns:p14="http://schemas.microsoft.com/office/powerpoint/2010/main" val="2604024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91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2630058" y="5501847"/>
            <a:ext cx="40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https://www.ncbi.nlm.nih.gov/gene/5053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4FE8-22EA-7A49-9016-B232A754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9" y="1004425"/>
            <a:ext cx="9271656" cy="44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9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Variants in PAH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72121" y="1232545"/>
            <a:ext cx="9446428" cy="46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4A6F-E89C-D354-0666-897408203455}"/>
              </a:ext>
            </a:extLst>
          </p:cNvPr>
          <p:cNvSpPr/>
          <p:nvPr/>
        </p:nvSpPr>
        <p:spPr>
          <a:xfrm>
            <a:off x="6593305" y="1232545"/>
            <a:ext cx="256674" cy="439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81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Cơ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sở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dữ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liệu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ClinVar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cho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212335" y="5935304"/>
            <a:ext cx="697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https://www.ncbi.nlm.nih.gov/clinvar?LinkName=gene_clinvar&amp;from_uid=5053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9F21A-306B-E47C-5729-9ED7C9A5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"/>
          <a:stretch/>
        </p:blipFill>
        <p:spPr>
          <a:xfrm>
            <a:off x="1377466" y="1577410"/>
            <a:ext cx="9239430" cy="40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9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EABB-C3F3-BCF5-3EB4-64CE6C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421"/>
            <a:ext cx="10515600" cy="899704"/>
          </a:xfrm>
        </p:spPr>
        <p:txBody>
          <a:bodyPr/>
          <a:lstStyle/>
          <a:p>
            <a:pPr algn="ctr"/>
            <a:r>
              <a:rPr lang="en-GB" b="1" dirty="0"/>
              <a:t>Overview of </a:t>
            </a:r>
            <a:r>
              <a:rPr lang="en-GB" b="1" dirty="0" err="1"/>
              <a:t>ClinVar</a:t>
            </a:r>
            <a:r>
              <a:rPr lang="en-GB" b="1" dirty="0"/>
              <a:t> release trends over time</a:t>
            </a:r>
            <a:endParaRPr lang="en-US" b="1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EB62C5B-9D01-F4F7-FA1C-4960B1C71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49444"/>
          <a:stretch/>
        </p:blipFill>
        <p:spPr bwMode="auto">
          <a:xfrm>
            <a:off x="520624" y="1227180"/>
            <a:ext cx="9009566" cy="53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1A81-85F6-030B-F30B-EEE32C121983}"/>
              </a:ext>
            </a:extLst>
          </p:cNvPr>
          <p:cNvSpPr txBox="1"/>
          <p:nvPr/>
        </p:nvSpPr>
        <p:spPr>
          <a:xfrm>
            <a:off x="9530190" y="1582340"/>
            <a:ext cx="23558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The classes have been divided into five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colors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to represent the degree of pathogenicity, from blue (benign) to red (pathogenic) with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gray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representing variants that are of uncertain clinical significance or have no clinical significance.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21D53-AEB1-D864-C61B-B7346644FCF5}"/>
              </a:ext>
            </a:extLst>
          </p:cNvPr>
          <p:cNvSpPr txBox="1"/>
          <p:nvPr/>
        </p:nvSpPr>
        <p:spPr>
          <a:xfrm>
            <a:off x="9272843" y="6404690"/>
            <a:ext cx="2613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10.1186/s12967-024-05508-w</a:t>
            </a:r>
          </a:p>
        </p:txBody>
      </p:sp>
    </p:spTree>
    <p:extLst>
      <p:ext uri="{BB962C8B-B14F-4D97-AF65-F5344CB8AC3E}">
        <p14:creationId xmlns:p14="http://schemas.microsoft.com/office/powerpoint/2010/main" val="218271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1" y="341655"/>
            <a:ext cx="11247042" cy="8684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gây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- Pathogenic variant in PAH</a:t>
            </a:r>
            <a:br>
              <a:rPr lang="en-US" sz="2800" dirty="0"/>
            </a:br>
            <a:r>
              <a:rPr lang="en-US" sz="2800" b="1" i="0" dirty="0">
                <a:effectLst/>
              </a:rPr>
              <a:t>NM_000277.3(PAH):c.971T&gt;A (p.Ile324Asn)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481219" y="5835882"/>
            <a:ext cx="683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https://www.ncbi.nlm.nih.gov/clinvar/variation/2682170/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92986-9E0E-08E6-AAC2-1C0E291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7" y="1692019"/>
            <a:ext cx="10132500" cy="4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7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Các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biến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thể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gây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bệnh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trên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1D1C-E142-14CA-AD16-29483E77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2" t="2782" r="1452"/>
          <a:stretch/>
        </p:blipFill>
        <p:spPr>
          <a:xfrm>
            <a:off x="1100252" y="1479189"/>
            <a:ext cx="9757242" cy="4456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005422" y="6185097"/>
            <a:ext cx="683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 Light" panose="020F0302020204030204" pitchFamily="34" charset="0"/>
              </a:rPr>
              <a:t>https://varsome.com/variant/hg38/chr12%3A102844430%3AA%3AT?</a:t>
            </a:r>
          </a:p>
        </p:txBody>
      </p:sp>
    </p:spTree>
    <p:extLst>
      <p:ext uri="{BB962C8B-B14F-4D97-AF65-F5344CB8AC3E}">
        <p14:creationId xmlns:p14="http://schemas.microsoft.com/office/powerpoint/2010/main" val="788406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4A0D1-183D-DCDE-992D-D5EF5028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85" y="1044433"/>
            <a:ext cx="6803755" cy="52637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ADA65-5B45-E495-7B44-59217D13D877}"/>
              </a:ext>
            </a:extLst>
          </p:cNvPr>
          <p:cNvSpPr txBox="1"/>
          <p:nvPr/>
        </p:nvSpPr>
        <p:spPr>
          <a:xfrm>
            <a:off x="5671210" y="636124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https://www.genome.jp/pathway/hsa00360+5053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054A-028A-04FA-3BB1-A870619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2" y="158200"/>
            <a:ext cx="10515600" cy="7578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PAH: </a:t>
            </a:r>
            <a:r>
              <a:rPr lang="en-US" b="1" dirty="0" err="1">
                <a:solidFill>
                  <a:srgbClr val="7030A0"/>
                </a:solidFill>
              </a:rPr>
              <a:t>chuyển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hóa</a:t>
            </a:r>
            <a:r>
              <a:rPr lang="en-US" b="1" dirty="0">
                <a:solidFill>
                  <a:srgbClr val="7030A0"/>
                </a:solidFill>
              </a:rPr>
              <a:t> Phenylalanine </a:t>
            </a:r>
            <a:r>
              <a:rPr lang="en-US" b="1" dirty="0" err="1">
                <a:solidFill>
                  <a:srgbClr val="7030A0"/>
                </a:solidFill>
              </a:rPr>
              <a:t>thành</a:t>
            </a:r>
            <a:r>
              <a:rPr lang="en-US" b="1" dirty="0">
                <a:solidFill>
                  <a:srgbClr val="7030A0"/>
                </a:solidFill>
              </a:rPr>
              <a:t> Tyrosine</a:t>
            </a:r>
          </a:p>
        </p:txBody>
      </p:sp>
    </p:spTree>
    <p:extLst>
      <p:ext uri="{BB962C8B-B14F-4D97-AF65-F5344CB8AC3E}">
        <p14:creationId xmlns:p14="http://schemas.microsoft.com/office/powerpoint/2010/main" val="1988879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106742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207512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  <a:endParaRPr lang="en-US" sz="3600" dirty="0">
              <a:solidFill>
                <a:srgbClr val="7030A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1184514" y="5965604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112993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3966689"/>
            <a:ext cx="3410556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539521" y="361108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043"/>
            <a:ext cx="10515600" cy="1095602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PAH: </a:t>
            </a:r>
            <a:r>
              <a:rPr lang="en-US" sz="4400" b="1" dirty="0" err="1">
                <a:solidFill>
                  <a:srgbClr val="7030A0"/>
                </a:solidFill>
              </a:rPr>
              <a:t>chuyển</a:t>
            </a:r>
            <a:r>
              <a:rPr lang="en-US" sz="4400" b="1" dirty="0">
                <a:solidFill>
                  <a:srgbClr val="7030A0"/>
                </a:solidFill>
              </a:rPr>
              <a:t> </a:t>
            </a:r>
            <a:r>
              <a:rPr lang="en-US" sz="4400" b="1" dirty="0" err="1">
                <a:solidFill>
                  <a:srgbClr val="7030A0"/>
                </a:solidFill>
              </a:rPr>
              <a:t>hóa</a:t>
            </a:r>
            <a:r>
              <a:rPr lang="en-US" sz="4400" b="1" dirty="0">
                <a:solidFill>
                  <a:srgbClr val="7030A0"/>
                </a:solidFill>
              </a:rPr>
              <a:t> Phenylalanine </a:t>
            </a:r>
            <a:r>
              <a:rPr lang="en-US" sz="4400" b="1" dirty="0" err="1">
                <a:solidFill>
                  <a:srgbClr val="7030A0"/>
                </a:solidFill>
              </a:rPr>
              <a:t>thành</a:t>
            </a:r>
            <a:r>
              <a:rPr lang="en-US" sz="4400" b="1" dirty="0">
                <a:solidFill>
                  <a:srgbClr val="7030A0"/>
                </a:solidFill>
              </a:rPr>
              <a:t> Tyrosine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2FDCD-6765-35D8-B1AB-6406D777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7" y="1796222"/>
            <a:ext cx="10296525" cy="366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1430765" y="5596924"/>
            <a:ext cx="92163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https://reactome.org/PathwayBrowser/#/R-HSA-8963691&amp;SEL=R-HSA-71118&amp;PATH=R-HSA-1430728,R-HSA-71291&amp;FLG=UniProt:P00439</a:t>
            </a:r>
          </a:p>
        </p:txBody>
      </p:sp>
    </p:spTree>
    <p:extLst>
      <p:ext uri="{BB962C8B-B14F-4D97-AF65-F5344CB8AC3E}">
        <p14:creationId xmlns:p14="http://schemas.microsoft.com/office/powerpoint/2010/main" val="7581398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56" y="155714"/>
            <a:ext cx="9437914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Mối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liên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kết</a:t>
            </a:r>
            <a:r>
              <a:rPr lang="en-US" sz="4000" b="1" dirty="0">
                <a:solidFill>
                  <a:srgbClr val="7030A0"/>
                </a:solidFill>
              </a:rPr>
              <a:t>: </a:t>
            </a:r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và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di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truyền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0" y="693037"/>
            <a:ext cx="10264151" cy="54719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Luu Phuc </a:t>
            </a:r>
            <a:r>
              <a:rPr lang="en-US" dirty="0" err="1"/>
              <a:t>Loi</a:t>
            </a:r>
            <a:r>
              <a:rPr lang="en-US" dirty="0"/>
              <a:t>, PhD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luu.p.loi@googlemail.com</a:t>
            </a:r>
            <a:endParaRPr lang="en-US" dirty="0"/>
          </a:p>
          <a:p>
            <a:r>
              <a:rPr lang="en-US" dirty="0" err="1"/>
              <a:t>Zalo</a:t>
            </a:r>
            <a:r>
              <a:rPr lang="en-US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Kết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của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33793" y="1424186"/>
            <a:ext cx="9446428" cy="46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vs Breadth of Coverage</a:t>
            </a:r>
          </a:p>
        </p:txBody>
      </p:sp>
      <p:pic>
        <p:nvPicPr>
          <p:cNvPr id="1026" name="Picture 2" descr="Sequencing Depth vs Coverage | Differences between Sequencing Depth and  Coverage |">
            <a:extLst>
              <a:ext uri="{FF2B5EF4-FFF2-40B4-BE49-F238E27FC236}">
                <a16:creationId xmlns:a16="http://schemas.microsoft.com/office/drawing/2014/main" id="{F10DB855-E39B-7AD7-C4C8-9E40EB034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6986"/>
          <a:stretch/>
        </p:blipFill>
        <p:spPr bwMode="auto">
          <a:xfrm>
            <a:off x="0" y="1500926"/>
            <a:ext cx="12192000" cy="44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7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of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58F0B-06BB-F57D-0E3E-36645370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7536-81F0-A9DE-901D-A2ECCBE308A2}"/>
              </a:ext>
            </a:extLst>
          </p:cNvPr>
          <p:cNvSpPr txBox="1"/>
          <p:nvPr/>
        </p:nvSpPr>
        <p:spPr>
          <a:xfrm>
            <a:off x="3387935" y="6115868"/>
            <a:ext cx="851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https://sequencing.roche.com/us/en/article-listing/metrics-for-target-enriched-ngs.html</a:t>
            </a:r>
          </a:p>
        </p:txBody>
      </p:sp>
    </p:spTree>
    <p:extLst>
      <p:ext uri="{BB962C8B-B14F-4D97-AF65-F5344CB8AC3E}">
        <p14:creationId xmlns:p14="http://schemas.microsoft.com/office/powerpoint/2010/main" val="39269230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</a:rPr>
              <a:t>Giải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trình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tự</a:t>
            </a:r>
            <a:r>
              <a:rPr lang="en-US" sz="3600" b="1" dirty="0">
                <a:solidFill>
                  <a:srgbClr val="7030A0"/>
                </a:solidFill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</a:rPr>
              <a:t>thế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hệ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mới</a:t>
            </a:r>
            <a:r>
              <a:rPr lang="en-US" sz="3600" b="1" dirty="0">
                <a:solidFill>
                  <a:srgbClr val="7030A0"/>
                </a:solidFill>
              </a:rPr>
              <a:t> (NGS): </a:t>
            </a:r>
            <a:r>
              <a:rPr lang="en-US" sz="3600" b="1" dirty="0" err="1">
                <a:solidFill>
                  <a:schemeClr val="accent2"/>
                </a:solidFill>
              </a:rPr>
              <a:t>Có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hệ</a:t>
            </a:r>
            <a:r>
              <a:rPr lang="en-US" sz="3600" b="1" dirty="0">
                <a:solidFill>
                  <a:schemeClr val="accent2"/>
                </a:solidFill>
              </a:rPr>
              <a:t> gen </a:t>
            </a:r>
            <a:r>
              <a:rPr lang="en-US" sz="3600" b="1" dirty="0" err="1">
                <a:solidFill>
                  <a:schemeClr val="accent2"/>
                </a:solidFill>
              </a:rPr>
              <a:t>tham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chiếu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33028" y="1582058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226626" y="1122342"/>
            <a:ext cx="0" cy="474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AA3AB9-2D29-B0D7-4042-414CE98E162B}"/>
              </a:ext>
            </a:extLst>
          </p:cNvPr>
          <p:cNvSpPr/>
          <p:nvPr/>
        </p:nvSpPr>
        <p:spPr>
          <a:xfrm>
            <a:off x="0" y="1241946"/>
            <a:ext cx="12192000" cy="561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(NGS):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24225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31712" y="240964"/>
            <a:ext cx="10819066" cy="6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NGS vs Sanger</a:t>
            </a:r>
            <a:endParaRPr lang="en-US" sz="48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8B47-1C06-D629-1710-205B711F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5" y="1072050"/>
            <a:ext cx="11766741" cy="56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828800"/>
            <a:ext cx="11103593" cy="336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mối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quan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BIẾN THỂ GEN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BỆNH DI TRUYỀN</a:t>
            </a:r>
          </a:p>
        </p:txBody>
      </p:sp>
    </p:spTree>
    <p:extLst>
      <p:ext uri="{BB962C8B-B14F-4D97-AF65-F5344CB8AC3E}">
        <p14:creationId xmlns:p14="http://schemas.microsoft.com/office/powerpoint/2010/main" val="3228699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678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Phenylketonuria (PKU): Rối loạn chuyển hóa di truyền</vt:lpstr>
      <vt:lpstr>Phenylketonuria (PKU): Rối loạn chuyển hóa di truyền</vt:lpstr>
      <vt:lpstr>Trình tự gen PAH ở người - Homo sapiens (5053)</vt:lpstr>
      <vt:lpstr>Gen PAH</vt:lpstr>
      <vt:lpstr>PowerPoint Presentation</vt:lpstr>
      <vt:lpstr>Cơ sở dữ liệu ClinVar cho gen PAH</vt:lpstr>
      <vt:lpstr>Overview of ClinVar release trends over time</vt:lpstr>
      <vt:lpstr>Biến thể gây bệnh - Pathogenic variant in PAH NM_000277.3(PAH):c.971T&gt;A (p.Ile324Asn)</vt:lpstr>
      <vt:lpstr>Các biến thể gây bệnh trên gen PAH</vt:lpstr>
      <vt:lpstr>PAH: chuyển hóa Phenylalanine thành Tyrosine</vt:lpstr>
      <vt:lpstr>PAH: chuyển hóa Phenylalanine thành Tyrosine</vt:lpstr>
      <vt:lpstr>Mối liên kết: Biến thể gen và bệnh di truyền</vt:lpstr>
      <vt:lpstr>PowerPoint Presentation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2</cp:revision>
  <dcterms:created xsi:type="dcterms:W3CDTF">2025-03-01T07:09:22Z</dcterms:created>
  <dcterms:modified xsi:type="dcterms:W3CDTF">2025-03-01T07:43:46Z</dcterms:modified>
</cp:coreProperties>
</file>